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58" r:id="rId4"/>
    <p:sldId id="257" r:id="rId5"/>
    <p:sldId id="259" r:id="rId6"/>
    <p:sldId id="279" r:id="rId7"/>
    <p:sldId id="280" r:id="rId8"/>
    <p:sldId id="281" r:id="rId9"/>
    <p:sldId id="271" r:id="rId10"/>
    <p:sldId id="263" r:id="rId11"/>
    <p:sldId id="266" r:id="rId12"/>
    <p:sldId id="278" r:id="rId13"/>
    <p:sldId id="268" r:id="rId14"/>
    <p:sldId id="272" r:id="rId15"/>
    <p:sldId id="260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452D65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5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7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6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1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0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6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6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9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4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FC8F-95F9-46DF-B090-7061125F9283}" type="datetimeFigureOut">
              <a:rPr lang="ru-RU" smtClean="0"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9B07-DAB9-4DB5-81E4-A0F370E38E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2"/>
          <a:stretch/>
        </p:blipFill>
        <p:spPr bwMode="auto">
          <a:xfrm>
            <a:off x="1286121" y="260648"/>
            <a:ext cx="6571767" cy="354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86121" y="3429000"/>
            <a:ext cx="681629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31550" cmpd="sng">
                  <a:solidFill>
                    <a:srgbClr val="452D65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Развитие </a:t>
            </a:r>
          </a:p>
          <a:p>
            <a:pPr algn="ctr"/>
            <a:r>
              <a:rPr lang="ru-RU" sz="9600" b="1" cap="none" spc="0" dirty="0" smtClean="0">
                <a:ln w="31550" cmpd="sng">
                  <a:solidFill>
                    <a:srgbClr val="452D65"/>
                  </a:solidFill>
                  <a:prstDash val="solid"/>
                </a:ln>
                <a:solidFill>
                  <a:srgbClr val="9900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голоса</a:t>
            </a:r>
            <a:endParaRPr lang="ru-RU" sz="9600" b="1" cap="none" spc="0" dirty="0">
              <a:ln w="31550" cmpd="sng">
                <a:solidFill>
                  <a:srgbClr val="452D65"/>
                </a:solidFill>
                <a:prstDash val="solid"/>
              </a:ln>
              <a:solidFill>
                <a:srgbClr val="9900FF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678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3" y="3040887"/>
            <a:ext cx="784887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58443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на развитие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дыхания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способствуют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выработке правильного диафрагмального дыхания, продолжительности выдоха, его силы и постепенности.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92925" y="1644485"/>
            <a:ext cx="70922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можно сочетать с движениями: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рук (вверх — вниз, вверх — в стороны, вверх — на пояс, вверх — на голову и т.д.);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туловища (повороты вправо — влево, наклоны вперед, круговые вращения);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головы (наклоны к плечу, на грудь, круговые повороты).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18211"/>
            <a:ext cx="822619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Подняться на носки, руки потянуть вверх — вдох, опуститься на полную ступню, руки на пояс — выдох. 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Поворот туловища вправо, руки на уровне плеч также отводятся вправо — вдох, возвращение в исходное положение: туловище — прямо, руки опущены вниз — выдох.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Поднять голову вверх — вдох, опустить медленно на грудь — выдох и т. д.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упражнения на развитие дыхания также включается речевой материал, произносимый на выдохе. 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6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042002"/>
            <a:ext cx="9144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9945" y="3193770"/>
            <a:ext cx="80648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произношения на выдохе гласных и согласных звуков начинается работа над голосом. Необходимо воспитывать силу, высоту, длительность звучания и выразительность голоса, которая определяется его тембром. Упражнения в развитии голоса проводятся с музыкальным сопровождением и без него. Гласные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пропеваются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изменениями в высоте голоса. Если это упражнение сразу не получается, можно использовать «мурлыканье» или «гудение», чтобы добиться изменения в его высоте.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Сила голоса воспитывается в произношении гласных более громко или более тихо, с соответствующим усилением или ослаблением музыкального аккомпанемента.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звучания голоса зависит от продолжительности выдоха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945" y="404664"/>
            <a:ext cx="789048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Упражнения для развития дыхания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Подняться на носки, руки потянуть вверх — вдох, опускаясь на полную ступню и ставя руки на пояс, длительно тянуть глухой звук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«с» 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(или ш, ф, х), затем гласные звуки изолированно и в различных сочетаниях с согласными звуками.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Произносить  слова: с открытыми слогами, закрытыми, двух- и трехсложные; 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Произносить фразы, состоящие из трех — пяти слов.  Удлинение фразы требует более длительного выдоха.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5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6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2711" y="908720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воспитания выразительности голоса полезно проводить мелодекламацию: чтение стихотворений с вопросительной, восклицательной, побудительной и другой интонацией под соответствующую музыку.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6355" y="2407779"/>
            <a:ext cx="4449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Мелодекламация "Веселое облачко"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26928" y="2996952"/>
            <a:ext cx="588847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белым облаком с утра - весело играю я!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белым облаком с утра - весело играю я!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облако кружиться, на ладошку мне садиться!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ладошке посидит, дальше облачко летит!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Может высоко взлетать, на головке полежать.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носочках я иду - облако на голове несу!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Снова облако кружиться, вместе с ветром веселиться!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Покружилось, полетало, облачко моё устало.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неба хитро улыбнется, дождиком на всех прольётся!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 так!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40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81" y="1255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7644" y="908720"/>
            <a:ext cx="7604475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Лошадка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лошадке верхом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щелкают языком,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поскачем мы потом.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изменяя форму губ: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Звонко цокают копытца.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вытягивают трубочкой,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пора ль остановиться?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растягивают в улыбке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Тпру-у-у!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Поезд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Поезд 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подает сигнал -       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тянут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ту-у-у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стоять уже устал.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произносят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i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чух-чух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Набирает поезд ход,        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ускорением (замедлением) темпа,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Свою песенку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поет                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произносят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выдохе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i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пш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-ш-ш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Самолет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Полетит наш самолет,     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тянут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у-у-у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облакам нас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унесет.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выдуванием воздуха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ветерком там поиграет     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плотно сомкнутые,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 землю всех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вернет.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вытянутые </a:t>
            </a:r>
            <a:r>
              <a:rPr lang="ru-RU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трубочкой  губы, изменяя высоту звука.   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1382" y="447055"/>
            <a:ext cx="51859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Артикуляционная </a:t>
            </a:r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гимнастика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2912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" y="1255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69269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Комплекс физических упражнений для  профилактики  заболеваний органов дыхания.  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Способствуют 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укреплению органов дыхания, формированию у детей правильного, носового, дыхания, а также диафрагмального. </a:t>
            </a:r>
            <a:endParaRPr lang="ru-RU" sz="1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565125"/>
            <a:ext cx="8352928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проведения упражнений нужно вырезать из бумаги по одному цветку для каждого ребенка.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три, четыре, пять -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мы пойдем гулять.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опушке возле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пенечек дети сели.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выполняют ходьбу по кругу, затем садятся на корточки.)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Посидели, отдохнули,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Ручки к солнцу потянули.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Опустили их </a:t>
            </a:r>
            <a:r>
              <a:rPr lang="ru-RU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опять,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ожно </a:t>
            </a:r>
            <a:r>
              <a:rPr lang="ru-RU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 помахать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(Дети поднимаются на носочках, потягиваются, опускают руки, делают махи. Дыхание при этом - свободное носовое. Выделенные жирным шрифтом строки дети проговаривают на выдохе.)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Снова к солнцу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потянулись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 другу улыбнулись.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Хорошо нам здесь гулять,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Чистым воздухом дышать.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букашек не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спугните,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ихо 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носиком дышите.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Раз, два, три, четыре, пять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ети </a:t>
            </a:r>
            <a:r>
              <a:rPr lang="ru-RU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учатся дышать.</a:t>
            </a:r>
            <a:endParaRPr lang="ru-RU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9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7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06101" y="692696"/>
            <a:ext cx="2664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2293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При подборе певческого материала педагог должен учитывать возрастные возможности певческого диапазона. </a:t>
            </a:r>
          </a:p>
          <a:p>
            <a:pPr algn="ctr"/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Воспитывая вокальные навыки, педагог следит, чтобы дети пели напевно, без крика, не делали вдоха в середине слова или музыкальной фразы. Вдох должен быть быстрым, глубоким и бесшумным, а выдох медленным. Дикция четкая и ясная. Все это формируется постепенно, в зависимости от успехов логопедического воздействия. Для развития правильного звукообразования и певческого дыхания удобна мелодия с короткими и длинными тональностями, на которых естественно воспитывается постепенный выдох и правильное формирование отдельных гласных. Мелодия песни не должна превышать звука до второй октавы, в ней нежелательны большие интервалы, иначе трудно сохранить интонацию при скачке. Имеет значение длина фразы — на одном дыхании следует петь не более двух тактов по 4/4   . Удобна мелодия, построенная сверху вниз, так как дыхание в начале пения сильнее, воздуха больше, а от силы дыхания зависит качество звучания голоса. </a:t>
            </a:r>
          </a:p>
        </p:txBody>
      </p:sp>
    </p:spTree>
    <p:extLst>
      <p:ext uri="{BB962C8B-B14F-4D97-AF65-F5344CB8AC3E}">
        <p14:creationId xmlns:p14="http://schemas.microsoft.com/office/powerpoint/2010/main" val="243258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7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196752"/>
            <a:ext cx="3604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Литература.</a:t>
            </a:r>
          </a:p>
          <a:p>
            <a:r>
              <a:rPr lang="ru-RU" dirty="0" smtClean="0"/>
              <a:t>В. В. Емельянов «Развитие голоса»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07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7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836712"/>
            <a:ext cx="7416824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cap="none" spc="0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Если Вы человек творческий, заинтересованный, не боитесь современных инновационных технологий и задумываетесь над тем, как построить свою работу в соответствии с </a:t>
            </a:r>
            <a:endParaRPr lang="ru-RU" sz="2400" b="1" i="1" cap="none" spc="0" dirty="0" smtClean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algn="ctr"/>
            <a:r>
              <a:rPr lang="ru-RU" sz="2400" b="1" i="1" cap="none" spc="0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ru-RU" sz="2400" b="1" i="1" cap="none" spc="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федеральным государственным стандартом </a:t>
            </a:r>
            <a:r>
              <a:rPr lang="ru-RU" sz="2400" b="1" i="1" cap="none" spc="0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дошкольного образования, то </a:t>
            </a:r>
            <a:r>
              <a:rPr lang="ru-RU" sz="2400" b="1" i="1" cap="none" spc="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вы </a:t>
            </a:r>
            <a:r>
              <a:rPr lang="ru-RU" sz="2400" b="1" i="1" cap="none" spc="0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узнаете, что существует множество разнообразных форм работы, которые можно использовать в музыкальной деятельности с дошкольниками в детских </a:t>
            </a:r>
            <a:r>
              <a:rPr lang="ru-RU" sz="2400" b="1" i="1" cap="none" spc="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садах. </a:t>
            </a:r>
            <a:r>
              <a:rPr lang="ru-RU" sz="2400" b="1" i="1" cap="none" spc="0" dirty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Главное во всех этих видах работы – любовь к детям и настрой на творческое развитие личности в игре через интеграцию по всем направлениям образовательной деятельности</a:t>
            </a:r>
            <a:r>
              <a:rPr lang="ru-RU" sz="2400" b="1" i="1" cap="none" spc="0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.</a:t>
            </a:r>
            <a:endParaRPr lang="ru-RU" sz="2400" b="1" i="1" cap="none" spc="0" dirty="0">
              <a:ln w="10541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232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7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0723" y="1879957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Franklin Gothic Book" pitchFamily="34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игровых ситуаций, в которых дети непринужденно восстанавливают естественные проявления голосовой функции: выражают эмоции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 какой-либо эстетики и традиций. В игре дети познают возможности своего голоса и учатся им управлять, включают энергетические ресурсы организма.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Известно, что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петь громко легче, чем тихо. Это естественно: любая координация осваивается от более грубого уровня к более тонкому. В стрельбе, например, нельзя сразу попасть в “десятку”, сперва надо научиться попадать хотя бы в доску, на которой находится мишень!. Так и в пении: если ребенок может сначала крикнуть, а после – запищать, и при этом осознает, что эта разная механика – это путь к интонированию.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41917" y="1556792"/>
            <a:ext cx="64601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Book" pitchFamily="34" charset="0"/>
              </a:rPr>
              <a:t>Развивающие </a:t>
            </a:r>
            <a:r>
              <a:rPr lang="ru-RU" sz="3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Book" pitchFamily="34" charset="0"/>
              </a:rPr>
              <a:t>голосовые игры 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549340"/>
            <a:ext cx="72303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cap="none" spc="0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Franklin Gothic Book" pitchFamily="34" charset="0"/>
              </a:rPr>
              <a:t>В основе голосовой активности человека лежат так называемые голосовые сигналы доречевой коммуникации, заложенные в человеке генетически, эволюционно. </a:t>
            </a:r>
            <a:endParaRPr lang="ru-RU" sz="2000" cap="none" spc="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09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889" y="-27777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1819" y="908720"/>
            <a:ext cx="847868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странение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неравномерности развития голосового аппарата и голосовой функции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только ребенок достигает возраста формирования речи, его голос начинает развиваться в узких рамках речевых стереотипов, речевого диапазона и речевой звучности. Рамки эти определены традициями языка, социума, семьи. Все другие проявления голосовой функции начинают подавляться запретами: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говори громко, не кричи – это не прилично”. К школьному возрасту перед нами “воспитанный” ребенок, для которого любой звук, не совпадающий с речью или чуть громче речи, является нарушением социального табу. Мало того, у ребенка подавлена естественная из функций психологической деятельности – имитационная: “Не дразнись!” Но именно через имитацию (делай как я) происходит обучение уже у высших животных. Тут вступает в силу табу вокального обучения. Почему-то рукой и ногой “делай как я” (например, в танце) можно, а голосом своим, взрослым – нельзя: “ребенок ведь маленький!”. И бедные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взрослые начинают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сами петь придуманными “детскими”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голосами, травмируя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голосовой аппарат себе.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2947" y="188640"/>
            <a:ext cx="5718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этап работы </a:t>
            </a:r>
            <a:r>
              <a: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“Речевой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r>
              <a:rPr lang="ru-RU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0574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166843"/>
            <a:ext cx="748883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азвитие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целесообразного использования режимов работы гортани (регистров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над активным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голосообразующим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выдохом,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осуществляемого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внутренней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дыхательной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мускулатурой,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певческого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вибрато, особой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формой рта, глотки, положения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языка, особой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артикуляции гласных и произношении согласных. Все это так называемые показатели певческого голосообразования.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8507" y="490192"/>
            <a:ext cx="7189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этап – “Вокализированная речь”</a:t>
            </a:r>
            <a:r>
              <a:rPr lang="ru-RU" sz="4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4868" y="3777745"/>
            <a:ext cx="72982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этап – “Эстетика певческого тона”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51620" y="4509120"/>
            <a:ext cx="69847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>
                <a:solidFill>
                  <a:srgbClr val="FF0000"/>
                </a:solidFill>
              </a:rPr>
              <a:t>Задача: </a:t>
            </a:r>
            <a:r>
              <a:rPr lang="ru-RU" sz="2000" i="1" dirty="0"/>
              <a:t>систематизация критериев академического пения. </a:t>
            </a:r>
          </a:p>
          <a:p>
            <a:pPr algn="ctr"/>
            <a:r>
              <a:rPr lang="ru-RU" sz="2000" dirty="0"/>
              <a:t>Подробное описание технологического процесса, результатом которого становиться специфическая эстетика академического вокала. </a:t>
            </a:r>
          </a:p>
        </p:txBody>
      </p:sp>
    </p:spTree>
    <p:extLst>
      <p:ext uri="{BB962C8B-B14F-4D97-AF65-F5344CB8AC3E}">
        <p14:creationId xmlns:p14="http://schemas.microsoft.com/office/powerpoint/2010/main" val="21221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40130" y="1138436"/>
            <a:ext cx="669674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Воспитанию четкой дикции способствуют дыхательные, голосовые и артикуляторные упражнения. </a:t>
            </a:r>
            <a:endParaRPr lang="ru-RU" sz="2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Вначале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под ритмическую музыку или счет педагога гласные обозначаются немой артикуляцией, затем произносятся на шепоте и громко.</a:t>
            </a:r>
          </a:p>
          <a:p>
            <a:pPr algn="ctr"/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Далее на выдохе произносятся слоги, слова на шепоте со звуками п, т, к, ф, с, ш (па-по-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пу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пы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паф-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поф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-пуф-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пыф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 т. д.) и громко, четверостишия, пословицы, поговорки со сменой ударения и темпа речи.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8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" y="1255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6393" y="1124744"/>
            <a:ext cx="79928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4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Правильное дыхание - носовое, при котором вдох должен быть короче выдоха в два раза.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Такое дыхание легко  формировать, когда  дети делают носом вдох, а на выдохе произносят следующие слова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2560" y="476672"/>
            <a:ext cx="538012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для формирования </a:t>
            </a:r>
            <a:endParaRPr lang="ru-RU" sz="28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8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правильного </a:t>
            </a:r>
            <a:r>
              <a:rPr lang="ru-RU" sz="28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дыхания</a:t>
            </a:r>
            <a:r>
              <a:rPr lang="ru-RU" sz="28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864" y="3105834"/>
            <a:ext cx="783855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Петь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корова»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нелегко,  дает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корова молоко,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пасется на лугу,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слышим громкое «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му-му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Вдох - носом, на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выдохе: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коровой последим,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Подышим носом, помычим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М-м-м-м-м».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Вдох - носом, на выдохе: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Тебе, корова,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помогу: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орошей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травки я  нарву.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 будешь  нас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благодарить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молоком парным поить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51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778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7335" y="54868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В занятия по воспитанию дыхания, голоса и артикуляции включается пение и произношение междометий, которые экспрессивно окрашены, выражают эмоции, волевые побуждения человека: радость, боль, гнев, страх: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«А! О! Ах! Ох! Ой! Ай-ай-ай!»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Затем междометия включаются в стихи, которые подбираются таким образом, чтобы окраска звука в них была разной: минорной или мажорной, с соответствующей музыкой. Полезны распевания на материале артикуляторной гимнастики с одновременным развитием мелкой моторики.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3544" y="2996952"/>
            <a:ext cx="795604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«Муха». </a:t>
            </a:r>
          </a:p>
          <a:p>
            <a:pPr algn="ctr"/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представляют себе ситуацию: как будто муха села на правое колено. Нужно увидеть ее, всмотреться, поймать, почувствовать ее в кулаке, поднести кулак к уху. Слушать, как звенит муха, петь на выдохе: з-з-з. Перед тем, как вдохнуть вновь, раскрыть ладошку, выпустить муху, проследить глазами ее полет. Петь песенку и одновременно на ударные слоги соединять на обеих руках 2-е, 3-е, 4-е, 5-е пальцы поочередно с первым пальцем руки. На слова «в обморок упали» расслабить кисти, уронить их: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паркете в восемь пар мухи танцевали, 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увидали 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паука — в обморок упали. Петь эту же песенку на слогах зум, </a:t>
            </a:r>
            <a:r>
              <a:rPr lang="ru-RU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одновременно дирижировать кистью руки</a:t>
            </a:r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89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5"/>
            <a:ext cx="9142326" cy="685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88035" y="908720"/>
            <a:ext cx="76366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дыхательные, голосовые и артикуляторные упражнения включаются в подвижные игры, игры - драматизации, в ходьбу с замедлением, в упражнения с хлопками, счетом, пением. Полезно пение вокализов — мелодии без слов: у, о, а, 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4074" y="3140968"/>
            <a:ext cx="735417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Инсценировка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«Мишка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просят у медведицы</a:t>
            </a:r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«Мам меду нам, мам молока бы нам». </a:t>
            </a:r>
            <a:endParaRPr lang="ru-RU" sz="2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Медведица 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отвечает: «Вот я вам, все мало вам». Мишки отбегают и вновь 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пропевают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свою просьбу в высоком регистре, медведица грозит им лапой и отвечает в низком регистре: «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Вотявамм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вотявамм</a:t>
            </a:r>
            <a:r>
              <a:rPr lang="ru-RU" sz="2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!» 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67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1611</Words>
  <Application>Microsoft Office PowerPoint</Application>
  <PresentationFormat>Экран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20</cp:revision>
  <dcterms:created xsi:type="dcterms:W3CDTF">2017-03-01T09:56:43Z</dcterms:created>
  <dcterms:modified xsi:type="dcterms:W3CDTF">2017-03-29T09:44:29Z</dcterms:modified>
</cp:coreProperties>
</file>